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337" r:id="rId5"/>
    <p:sldId id="338" r:id="rId6"/>
    <p:sldId id="341" r:id="rId7"/>
    <p:sldId id="440" r:id="rId8"/>
    <p:sldId id="441" r:id="rId9"/>
    <p:sldId id="442" r:id="rId10"/>
    <p:sldId id="443" r:id="rId11"/>
    <p:sldId id="445" r:id="rId12"/>
    <p:sldId id="342" r:id="rId13"/>
    <p:sldId id="444" r:id="rId14"/>
    <p:sldId id="446" r:id="rId15"/>
    <p:sldId id="447" r:id="rId16"/>
    <p:sldId id="448" r:id="rId17"/>
    <p:sldId id="449" r:id="rId18"/>
    <p:sldId id="450" r:id="rId19"/>
    <p:sldId id="451" r:id="rId20"/>
    <p:sldId id="465" r:id="rId21"/>
    <p:sldId id="466" r:id="rId22"/>
    <p:sldId id="452" r:id="rId23"/>
    <p:sldId id="454" r:id="rId24"/>
    <p:sldId id="453" r:id="rId25"/>
    <p:sldId id="455" r:id="rId26"/>
    <p:sldId id="456" r:id="rId27"/>
    <p:sldId id="457" r:id="rId28"/>
    <p:sldId id="458" r:id="rId29"/>
    <p:sldId id="459" r:id="rId30"/>
    <p:sldId id="416" r:id="rId31"/>
    <p:sldId id="460" r:id="rId32"/>
    <p:sldId id="461" r:id="rId33"/>
    <p:sldId id="419" r:id="rId34"/>
    <p:sldId id="464" r:id="rId35"/>
    <p:sldId id="462" r:id="rId36"/>
    <p:sldId id="463" r:id="rId37"/>
    <p:sldId id="359" r:id="rId38"/>
    <p:sldId id="33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24F54-A28B-45AB-B3F9-040B78804403}" v="157" dt="2021-08-25T21:36:46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80094" autoAdjust="0"/>
  </p:normalViewPr>
  <p:slideViewPr>
    <p:cSldViewPr snapToGrid="0">
      <p:cViewPr varScale="1">
        <p:scale>
          <a:sx n="87" d="100"/>
          <a:sy n="87" d="100"/>
        </p:scale>
        <p:origin x="-845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8C4ED-9500-4770-9408-15A858E30B15}" type="datetimeFigureOut">
              <a:rPr lang="en-US" smtClean="0"/>
              <a:pPr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50FBA-C274-45F6-9588-78ACAF3523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868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0009B-2FE8-4057-9F43-9D138C4F47E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5522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7" name="Notes Placeholder 2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30" tIns="44865" rIns="89730" bIns="4486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C13775E2-A919-4175-97C4-78F721158F04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41069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0FBA-C274-45F6-9588-78ACAF3523F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021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016000" y="1524000"/>
            <a:ext cx="10363200" cy="137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727200" y="4038600"/>
            <a:ext cx="8737600" cy="160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13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2D36B324-F05F-4290-9766-BFC8DDE1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6344"/>
          </a:xfrm>
          <a:prstGeom prst="rect">
            <a:avLst/>
          </a:prstGeom>
        </p:spPr>
      </p:pic>
      <p:pic>
        <p:nvPicPr>
          <p:cNvPr id="11" name="Picture 3" descr="engineering-cullen-college-of-engineering-tertiary-white.png">
            <a:extLst>
              <a:ext uri="{FF2B5EF4-FFF2-40B4-BE49-F238E27FC236}">
                <a16:creationId xmlns:a16="http://schemas.microsoft.com/office/drawing/2014/main" xmlns="" id="{D2DED54C-100B-417E-8DBB-098DA976C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39" y="6324600"/>
            <a:ext cx="6178524" cy="2643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929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295" y="6230347"/>
            <a:ext cx="2014885" cy="491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28213"/>
            <a:ext cx="2037568" cy="493262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10962580" cy="365125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fld id="{61CD8911-B433-634A-8462-B3CDA1BC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xmlns="" id="{84A65319-82A1-47FB-AE2C-DD777BA49AF4}"/>
              </a:ext>
            </a:extLst>
          </p:cNvPr>
          <p:cNvSpPr/>
          <p:nvPr userDrawn="1"/>
        </p:nvSpPr>
        <p:spPr>
          <a:xfrm>
            <a:off x="1" y="1167498"/>
            <a:ext cx="8891540" cy="14095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矩形 20">
            <a:extLst>
              <a:ext uri="{FF2B5EF4-FFF2-40B4-BE49-F238E27FC236}">
                <a16:creationId xmlns:a16="http://schemas.microsoft.com/office/drawing/2014/main" xmlns="" id="{D5826EB3-EE55-485B-A679-E9D8372122D2}"/>
              </a:ext>
            </a:extLst>
          </p:cNvPr>
          <p:cNvSpPr/>
          <p:nvPr userDrawn="1"/>
        </p:nvSpPr>
        <p:spPr>
          <a:xfrm>
            <a:off x="9027008" y="1167498"/>
            <a:ext cx="3164993" cy="14095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=""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4" y="207514"/>
            <a:ext cx="2767173" cy="674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96" y="207515"/>
            <a:ext cx="2786221" cy="6744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448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4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077" y="3286721"/>
            <a:ext cx="8273845" cy="1083056"/>
          </a:xfrm>
        </p:spPr>
        <p:txBody>
          <a:bodyPr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Xiao </a:t>
            </a:r>
            <a:r>
              <a:rPr lang="en-US" altLang="zh-CN" sz="1800" dirty="0" err="1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Zeng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, Ming Yan, Mi Zhang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1800" dirty="0" err="1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SenSys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 21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宋体" charset="-122"/>
              <a:cs typeface="Calibri" panose="020F0502020204030204" pitchFamily="34" charset="0"/>
              <a:sym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D00A772-83BB-440C-9ABF-9AAD0AD0EF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248" y="2091433"/>
            <a:ext cx="87335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Mercury: Efficient On-Device Distributed DNN Training via Stochastic Importance Sampling</a:t>
            </a:r>
            <a:endParaRPr lang="en-US" altLang="zh-CN" sz="2800" i="0" u="none" strike="noStrike" dirty="0">
              <a:effectLst/>
              <a:latin typeface="Georgia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58ADFB-7976-4BF8-8427-ED95583240ED}"/>
              </a:ext>
            </a:extLst>
          </p:cNvPr>
          <p:cNvSpPr txBox="1"/>
          <p:nvPr/>
        </p:nvSpPr>
        <p:spPr>
          <a:xfrm>
            <a:off x="4165598" y="4550287"/>
            <a:ext cx="386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baseline="0" dirty="0" smtClean="0">
                <a:latin typeface="Georgia" panose="02040502050405020303" pitchFamily="18" charset="0"/>
              </a:rPr>
              <a:t>       Presented </a:t>
            </a:r>
            <a:r>
              <a:rPr lang="en-US" altLang="zh-CN" sz="2000" b="0" i="0" u="none" strike="noStrike" baseline="0" dirty="0">
                <a:latin typeface="Georgia" panose="02040502050405020303" pitchFamily="18" charset="0"/>
              </a:rPr>
              <a:t>by </a:t>
            </a:r>
            <a:r>
              <a:rPr lang="en-US" altLang="zh-CN" sz="2000" b="0" i="0" u="none" strike="noStrike" baseline="0" dirty="0" err="1" smtClean="0">
                <a:latin typeface="Georgia" panose="02040502050405020303" pitchFamily="18" charset="0"/>
              </a:rPr>
              <a:t>Huai</a:t>
            </a:r>
            <a:r>
              <a:rPr lang="en-US" altLang="zh-CN" sz="2000" b="0" i="0" u="none" strike="noStrike" baseline="0" dirty="0" smtClean="0">
                <a:latin typeface="Georgia" panose="02040502050405020303" pitchFamily="18" charset="0"/>
              </a:rPr>
              <a:t>-an Su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39223" y="6004659"/>
            <a:ext cx="3860800" cy="365125"/>
          </a:xfrm>
        </p:spPr>
        <p:txBody>
          <a:bodyPr/>
          <a:lstStyle/>
          <a:p>
            <a:r>
              <a:rPr lang="en-US" dirty="0"/>
              <a:t>Copyright @ ANTS Laboratory</a:t>
            </a:r>
          </a:p>
        </p:txBody>
      </p:sp>
    </p:spTree>
    <p:extLst>
      <p:ext uri="{BB962C8B-B14F-4D97-AF65-F5344CB8AC3E}">
        <p14:creationId xmlns="" xmlns:p14="http://schemas.microsoft.com/office/powerpoint/2010/main" val="18393898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9415" y="1363176"/>
            <a:ext cx="6793523" cy="278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50" y="3991708"/>
            <a:ext cx="6907209" cy="2554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Framework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6346" y="2009207"/>
            <a:ext cx="5778377" cy="442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Challenge 1: importance sampling incurs computation cost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9100" y="2410383"/>
            <a:ext cx="6288332" cy="444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1: Group-wise Importance Sampling 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Divide</a:t>
            </a:r>
            <a:r>
              <a:rPr lang="en-US" altLang="zh-TW" sz="2800" dirty="0" smtClean="0">
                <a:latin typeface="Georgia" pitchFamily="18" charset="0"/>
              </a:rPr>
              <a:t> training data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into groups</a:t>
            </a:r>
          </a:p>
          <a:p>
            <a:r>
              <a:rPr lang="en-US" altLang="zh-TW" sz="2800" dirty="0" smtClean="0">
                <a:latin typeface="Georgia" pitchFamily="18" charset="0"/>
              </a:rPr>
              <a:t>Only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update</a:t>
            </a:r>
            <a:r>
              <a:rPr lang="en-US" altLang="zh-TW" sz="2800" dirty="0" smtClean="0">
                <a:latin typeface="Georgia" pitchFamily="18" charset="0"/>
              </a:rPr>
              <a:t> importance distribution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for one group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Reuse</a:t>
            </a:r>
            <a:r>
              <a:rPr lang="en-US" altLang="zh-TW" sz="2800" dirty="0" smtClean="0">
                <a:latin typeface="Georgia" pitchFamily="18" charset="0"/>
              </a:rPr>
              <a:t> cached distribution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from other groups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6330" y="3487824"/>
            <a:ext cx="5793032" cy="2957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Challenge 2: Data importance is imbalanced</a:t>
            </a:r>
          </a:p>
          <a:p>
            <a:r>
              <a:rPr lang="en-US" altLang="zh-TW" sz="2800" dirty="0" smtClean="0">
                <a:latin typeface="Georgia" pitchFamily="18" charset="0"/>
              </a:rPr>
              <a:t>A device may learn global trivial samples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639" y="2989385"/>
            <a:ext cx="3838457" cy="262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5700" y="3024554"/>
            <a:ext cx="4292510" cy="266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3518" y="2919046"/>
            <a:ext cx="4258482" cy="276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2: Importance-aware Data </a:t>
            </a:r>
            <a:r>
              <a:rPr lang="en-US" altLang="zh-TW" sz="2800" dirty="0" err="1" smtClean="0">
                <a:latin typeface="Georgia" pitchFamily="18" charset="0"/>
              </a:rPr>
              <a:t>Resharding</a:t>
            </a:r>
            <a:endParaRPr lang="en-US" altLang="zh-TW" sz="2800" dirty="0" smtClean="0">
              <a:latin typeface="Georgia" pitchFamily="18" charset="0"/>
            </a:endParaRPr>
          </a:p>
          <a:p>
            <a:r>
              <a:rPr lang="en-US" altLang="zh-TW" sz="2800" dirty="0" smtClean="0">
                <a:latin typeface="Georgia" pitchFamily="18" charset="0"/>
              </a:rPr>
              <a:t>Redistribute samples among workers</a:t>
            </a:r>
          </a:p>
          <a:p>
            <a:r>
              <a:rPr lang="en-US" altLang="zh-TW" sz="2800" dirty="0" smtClean="0">
                <a:latin typeface="Georgia" pitchFamily="18" charset="0"/>
              </a:rPr>
              <a:t>Select non-trivial samples to shuffle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9361" y="3008679"/>
            <a:ext cx="6648939" cy="373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Challenge 3: Sequential implementation is inefficient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6502" y="2958979"/>
            <a:ext cx="104203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3: Bandwidth-adaptive computation-communication (BACC) scheduler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148" y="3394580"/>
            <a:ext cx="8293344" cy="30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9564" y="2400046"/>
            <a:ext cx="9281013" cy="100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To fully overlap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I</a:t>
            </a:r>
            <a:r>
              <a:rPr lang="en-US" altLang="zh-TW" sz="2800" dirty="0" smtClean="0">
                <a:latin typeface="Georgia" pitchFamily="18" charset="0"/>
              </a:rPr>
              <a:t> </a:t>
            </a:r>
            <a:r>
              <a:rPr lang="en-US" altLang="zh-TW" sz="2800" dirty="0" smtClean="0">
                <a:latin typeface="Georgia" pitchFamily="18" charset="0"/>
              </a:rPr>
              <a:t>with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A</a:t>
            </a:r>
            <a:r>
              <a:rPr lang="en-US" altLang="zh-TW" sz="2800" dirty="0" smtClean="0">
                <a:latin typeface="Georgia" pitchFamily="18" charset="0"/>
              </a:rPr>
              <a:t>: </a:t>
            </a:r>
            <a:r>
              <a:rPr lang="en-US" altLang="zh-TW" sz="2800" dirty="0" smtClean="0">
                <a:latin typeface="Georgia" pitchFamily="18" charset="0"/>
              </a:rPr>
              <a:t>Adopt </a:t>
            </a:r>
            <a:r>
              <a:rPr lang="en-US" altLang="zh-TW" sz="2800" dirty="0" smtClean="0">
                <a:latin typeface="Georgia" pitchFamily="18" charset="0"/>
              </a:rPr>
              <a:t>varying group sizes</a:t>
            </a: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148" y="3394580"/>
            <a:ext cx="8293344" cy="30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9564" y="2400046"/>
            <a:ext cx="9281013" cy="100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To fully overlap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R</a:t>
            </a:r>
            <a:r>
              <a:rPr lang="en-US" altLang="zh-TW" sz="2800" dirty="0" smtClean="0">
                <a:latin typeface="Georgia" pitchFamily="18" charset="0"/>
              </a:rPr>
              <a:t> </a:t>
            </a:r>
            <a:r>
              <a:rPr lang="en-US" altLang="zh-TW" sz="2800" dirty="0" smtClean="0">
                <a:latin typeface="Georgia" pitchFamily="18" charset="0"/>
              </a:rPr>
              <a:t>with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C</a:t>
            </a:r>
            <a:r>
              <a:rPr lang="en-US" altLang="zh-TW" sz="2800" dirty="0" smtClean="0">
                <a:latin typeface="Georgia" pitchFamily="18" charset="0"/>
              </a:rPr>
              <a:t>: </a:t>
            </a:r>
            <a:r>
              <a:rPr lang="en-US" altLang="zh-TW" sz="2800" dirty="0" err="1" smtClean="0">
                <a:latin typeface="Georgia" pitchFamily="18" charset="0"/>
              </a:rPr>
              <a:t>R</a:t>
            </a:r>
            <a:r>
              <a:rPr lang="en-US" altLang="zh-TW" sz="2800" dirty="0" err="1" smtClean="0">
                <a:latin typeface="Georgia" pitchFamily="18" charset="0"/>
              </a:rPr>
              <a:t>esharding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pauses </a:t>
            </a:r>
            <a:r>
              <a:rPr lang="en-US" altLang="zh-TW" sz="2800" dirty="0" smtClean="0">
                <a:latin typeface="Georgia" pitchFamily="18" charset="0"/>
              </a:rPr>
              <a:t>when </a:t>
            </a:r>
            <a:r>
              <a:rPr lang="en-US" altLang="zh-TW" sz="2800" dirty="0" smtClean="0">
                <a:latin typeface="Georgia" pitchFamily="18" charset="0"/>
              </a:rPr>
              <a:t>aggregation </a:t>
            </a:r>
            <a:r>
              <a:rPr lang="en-US" altLang="zh-TW" sz="2800" dirty="0" smtClean="0">
                <a:latin typeface="Georgia" pitchFamily="18" charset="0"/>
              </a:rPr>
              <a:t>begins and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 resumes </a:t>
            </a:r>
            <a:r>
              <a:rPr lang="en-US" altLang="zh-TW" sz="2800" dirty="0" smtClean="0">
                <a:latin typeface="Georgia" pitchFamily="18" charset="0"/>
              </a:rPr>
              <a:t>when it ends</a:t>
            </a: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148" y="3394580"/>
            <a:ext cx="8293344" cy="309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9564" y="2400046"/>
            <a:ext cx="9281013" cy="1008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pPr fontAlgn="auto">
              <a:buClrTx/>
              <a:defRPr/>
            </a:pPr>
            <a:r>
              <a:rPr lang="en-US" altLang="zh-CN" sz="2800" dirty="0">
                <a:latin typeface="Georgia" panose="02040502050405020303" pitchFamily="18" charset="0"/>
                <a:ea typeface="华文新魏" panose="02010800040101010101" pitchFamily="2" charset="-122"/>
              </a:rPr>
              <a:t>Motivation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defRPr/>
            </a:pPr>
            <a:r>
              <a:rPr lang="en-US" altLang="zh-CN" sz="2800" dirty="0" smtClean="0">
                <a:latin typeface="Georgia" panose="02040502050405020303" pitchFamily="18" charset="0"/>
              </a:rPr>
              <a:t>Mercury</a:t>
            </a:r>
          </a:p>
          <a:p>
            <a:pPr fontAlgn="auto">
              <a:buClrTx/>
              <a:defRPr/>
            </a:pPr>
            <a:endParaRPr lang="en-US" altLang="zh-CN" sz="2800" dirty="0"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 smtClean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Implementation 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Setup</a:t>
            </a: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marL="0" indent="0" fontAlgn="auto">
              <a:buClrTx/>
              <a:buNone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Results </a:t>
            </a:r>
          </a:p>
          <a:p>
            <a:pPr fontAlgn="auto">
              <a:buClrTx/>
              <a:defRPr/>
            </a:pPr>
            <a:endParaRPr lang="en-US" altLang="zh-CN" sz="2800" dirty="0" smtClean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Conclusion </a:t>
            </a:r>
            <a:endParaRPr lang="zh-CN" altLang="en-US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sz="4400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Framework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0556" y="2124075"/>
            <a:ext cx="68484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1) Construct mini-batch from on-device data in importance cache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2) Mini-batch is fed to model trainer to compute local gradient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3) Gradients aggregated, model updated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4) Re-compute the data importance and update the Importance Cache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5) Identify important data samples from Importance Cache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System architecture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6) Communicate with other devices to perform importance-aware data </a:t>
            </a:r>
            <a:r>
              <a:rPr lang="en-US" altLang="zh-TW" sz="2800" dirty="0" err="1" smtClean="0">
                <a:latin typeface="Georgia" pitchFamily="18" charset="0"/>
              </a:rPr>
              <a:t>resharding</a:t>
            </a: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9355" y="3031392"/>
            <a:ext cx="81343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Applications &amp; models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Image Classification (</a:t>
            </a:r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ResNet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)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Speech Recognition (VGG)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Next Language Processing (LSTM)</a:t>
            </a: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</a:t>
            </a: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Implementation Setup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51644"/>
            <a:ext cx="4484077" cy="201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2544" y="3807069"/>
            <a:ext cx="3315201" cy="216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9665" y="4218109"/>
            <a:ext cx="35433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Datasets: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Image Classification</a:t>
            </a: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Cifar10, Cifar100, SVHN, Aerial Image Dataset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Speech Recognition</a:t>
            </a: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</a:t>
            </a:r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Tensorflow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Speech Command Dataset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Next Language Processing</a:t>
            </a: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AG News Corpus</a:t>
            </a:r>
          </a:p>
          <a:p>
            <a:pPr>
              <a:buNone/>
            </a:pPr>
            <a:endParaRPr lang="en-US" altLang="zh-CN" sz="2800" dirty="0" smtClean="0"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</a:t>
            </a: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Implementation Setup</a:t>
            </a:r>
          </a:p>
        </p:txBody>
      </p:sp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Devices:</a:t>
            </a:r>
          </a:p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12 NVIDIA </a:t>
            </a:r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Jetson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TX1</a:t>
            </a:r>
          </a:p>
          <a:p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Wifi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routers to connect </a:t>
            </a:r>
            <a:r>
              <a:rPr lang="en-US" altLang="zh-CN" sz="2800" smtClean="0">
                <a:latin typeface="Georgia" panose="02040502050405020303" pitchFamily="18" charset="0"/>
                <a:ea typeface="华文新魏" panose="02010800040101010101" pitchFamily="2" charset="-122"/>
              </a:rPr>
              <a:t>all TX1</a:t>
            </a:r>
            <a:endParaRPr lang="en-US" altLang="zh-CN" sz="2800" dirty="0" smtClean="0"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Baselines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:</a:t>
            </a:r>
          </a:p>
          <a:p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TicTac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(overlapping communication &amp; computation)</a:t>
            </a:r>
          </a:p>
          <a:p>
            <a:r>
              <a:rPr lang="en-US" altLang="zh-CN" sz="2800" dirty="0" err="1" smtClean="0">
                <a:latin typeface="Georgia" panose="02040502050405020303" pitchFamily="18" charset="0"/>
                <a:ea typeface="华文新魏" panose="02010800040101010101" pitchFamily="2" charset="-122"/>
              </a:rPr>
              <a:t>Adacomm</a:t>
            </a: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(Local SGD)</a:t>
            </a:r>
          </a:p>
          <a:p>
            <a:endParaRPr lang="en-US" altLang="zh-CN" sz="2800" dirty="0" smtClean="0"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endParaRPr lang="en-US" altLang="zh-CN" sz="2800" dirty="0" smtClean="0"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    </a:t>
            </a: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Implementation Setup</a:t>
            </a:r>
          </a:p>
        </p:txBody>
      </p:sp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Deep learning model training</a:t>
            </a:r>
          </a:p>
          <a:p>
            <a:r>
              <a:rPr lang="en-US" altLang="zh-TW" sz="2800" dirty="0" smtClean="0">
                <a:latin typeface="Georgia" pitchFamily="18" charset="0"/>
              </a:rPr>
              <a:t>Smart phones, AR/VR headsets, Smart speakers, Robotics, Drones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Motivation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081" y="2821965"/>
            <a:ext cx="60674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End-to-end performance</a:t>
            </a:r>
            <a:endParaRPr lang="en-US" altLang="zh-CN" sz="2800" dirty="0" smtClean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Results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6915" y="2107955"/>
            <a:ext cx="87630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Sequential implementation &amp; BACC scheduler</a:t>
            </a:r>
            <a:endParaRPr lang="en-US" altLang="zh-CN" sz="2800" dirty="0" smtClean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Results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8769" y="2743199"/>
            <a:ext cx="769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Group importance &amp; All-inclusive</a:t>
            </a:r>
            <a:endParaRPr lang="en-US" altLang="zh-CN" sz="2800" dirty="0" smtClean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Results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527" y="2530719"/>
            <a:ext cx="82010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Georgia" panose="02040502050405020303" pitchFamily="18" charset="0"/>
                <a:ea typeface="华文新魏" panose="02010800040101010101" pitchFamily="2" charset="-122"/>
              </a:rPr>
              <a:t>Importance-Aware &amp; Importance-Agnostic</a:t>
            </a:r>
            <a:endParaRPr lang="en-US" altLang="zh-CN" sz="2800" dirty="0" smtClean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>
              <a:buNone/>
            </a:pPr>
            <a:endParaRPr lang="en-US" altLang="zh-CN" sz="2800" dirty="0">
              <a:solidFill>
                <a:srgbClr val="FF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latin typeface="Georgia" panose="02040502050405020303" pitchFamily="18" charset="0"/>
              </a:rPr>
              <a:t>Results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435" y="2593731"/>
            <a:ext cx="6900596" cy="340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Mercury enables efficient training</a:t>
            </a:r>
          </a:p>
          <a:p>
            <a:r>
              <a:rPr lang="en-US" altLang="zh-TW" sz="2800" dirty="0" smtClean="0">
                <a:latin typeface="Georgia" pitchFamily="18" charset="0"/>
              </a:rPr>
              <a:t>Mercury doesn’t damage accuracy too much</a:t>
            </a:r>
          </a:p>
          <a:p>
            <a:r>
              <a:rPr lang="en-US" altLang="zh-TW" sz="2800" dirty="0" smtClean="0">
                <a:latin typeface="Georgia" pitchFamily="18" charset="0"/>
              </a:rPr>
              <a:t>Mercury addresses challenges using 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    1) Group-wise importance sampling</a:t>
            </a: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    2) Importance-aware </a:t>
            </a:r>
            <a:r>
              <a:rPr lang="en-US" altLang="zh-TW" sz="2800" dirty="0" err="1" smtClean="0">
                <a:latin typeface="Georgia" pitchFamily="18" charset="0"/>
              </a:rPr>
              <a:t>resharding</a:t>
            </a:r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r>
              <a:rPr lang="en-US" altLang="zh-TW" sz="2800" dirty="0" smtClean="0">
                <a:latin typeface="Georgia" pitchFamily="18" charset="0"/>
              </a:rPr>
              <a:t>    3) BACC scheduler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Conclusion 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31570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Contribution: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 On-device </a:t>
            </a:r>
            <a:r>
              <a:rPr lang="en-US" altLang="zh-TW" sz="2800" dirty="0" smtClean="0">
                <a:latin typeface="Georgia" pitchFamily="18" charset="0"/>
              </a:rPr>
              <a:t>distributed Training</a:t>
            </a:r>
          </a:p>
          <a:p>
            <a:r>
              <a:rPr lang="en-US" altLang="zh-TW" sz="2800" dirty="0" smtClean="0">
                <a:latin typeface="Georgia" pitchFamily="18" charset="0"/>
              </a:rPr>
              <a:t>Limitation: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significant amount </a:t>
            </a:r>
            <a:r>
              <a:rPr lang="en-US" altLang="zh-TW" sz="2800" dirty="0" smtClean="0">
                <a:latin typeface="Georgia" pitchFamily="18" charset="0"/>
              </a:rPr>
              <a:t>of training time</a:t>
            </a:r>
          </a:p>
          <a:p>
            <a:r>
              <a:rPr lang="en-US" altLang="zh-TW" sz="2800" dirty="0" smtClean="0">
                <a:latin typeface="Georgia" pitchFamily="18" charset="0"/>
              </a:rPr>
              <a:t>Limited bandwidth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slows down </a:t>
            </a:r>
            <a:r>
              <a:rPr lang="en-US" altLang="zh-TW" sz="2800" dirty="0" smtClean="0">
                <a:latin typeface="Georgia" pitchFamily="18" charset="0"/>
              </a:rPr>
              <a:t>communication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Motivation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747" y="3179886"/>
            <a:ext cx="51720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9775" y="4027610"/>
            <a:ext cx="33718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1: gradient compression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Quantizing gradients </a:t>
            </a:r>
            <a:r>
              <a:rPr lang="en-US" altLang="zh-TW" sz="2800" dirty="0" smtClean="0">
                <a:latin typeface="Georgia" pitchFamily="18" charset="0"/>
              </a:rPr>
              <a:t>(smaller number of bits)</a:t>
            </a:r>
          </a:p>
          <a:p>
            <a:r>
              <a:rPr lang="en-US" altLang="zh-TW" sz="2800" dirty="0" err="1" smtClean="0">
                <a:solidFill>
                  <a:srgbClr val="FF0000"/>
                </a:solidFill>
                <a:latin typeface="Georgia" pitchFamily="18" charset="0"/>
              </a:rPr>
              <a:t>Sparsification</a:t>
            </a:r>
            <a:r>
              <a:rPr lang="en-US" altLang="zh-TW" sz="2800" dirty="0" smtClean="0">
                <a:latin typeface="Georgia" pitchFamily="18" charset="0"/>
              </a:rPr>
              <a:t> (selecting important gradients)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Sacrifices the accuracy </a:t>
            </a:r>
            <a:r>
              <a:rPr lang="en-US" altLang="zh-TW" sz="2800" dirty="0" smtClean="0">
                <a:latin typeface="Georgia" pitchFamily="18" charset="0"/>
              </a:rPr>
              <a:t>of the trained model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Motivation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9620" y="3489081"/>
            <a:ext cx="75723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2: Local SGD</a:t>
            </a:r>
          </a:p>
          <a:p>
            <a:r>
              <a:rPr lang="en-US" altLang="zh-TW" sz="2800" dirty="0" smtClean="0">
                <a:latin typeface="Georgia" pitchFamily="18" charset="0"/>
              </a:rPr>
              <a:t>Clients perform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multiple</a:t>
            </a:r>
            <a:r>
              <a:rPr lang="en-US" altLang="zh-TW" sz="2800" dirty="0" smtClean="0">
                <a:latin typeface="Georgia" pitchFamily="18" charset="0"/>
              </a:rPr>
              <a:t> local updates</a:t>
            </a:r>
          </a:p>
          <a:p>
            <a:r>
              <a:rPr lang="en-US" altLang="zh-TW" sz="2800" dirty="0" smtClean="0">
                <a:latin typeface="Georgia" pitchFamily="18" charset="0"/>
              </a:rPr>
              <a:t>May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deviate from</a:t>
            </a:r>
            <a:r>
              <a:rPr lang="en-US" altLang="zh-TW" sz="2800" dirty="0" smtClean="0">
                <a:latin typeface="Georgia" pitchFamily="18" charset="0"/>
              </a:rPr>
              <a:t> global optimal model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Motivation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8823" y="3053862"/>
            <a:ext cx="7400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Solution 3: Overlapping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Overlap communication </a:t>
            </a:r>
            <a:r>
              <a:rPr lang="en-US" altLang="zh-TW" sz="2800" dirty="0" smtClean="0">
                <a:latin typeface="Georgia" pitchFamily="18" charset="0"/>
              </a:rPr>
              <a:t>with gradient computation</a:t>
            </a:r>
          </a:p>
          <a:p>
            <a:r>
              <a:rPr lang="en-US" altLang="zh-TW" sz="2800" dirty="0" smtClean="0">
                <a:latin typeface="Georgia" pitchFamily="18" charset="0"/>
              </a:rPr>
              <a:t>Can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mask out </a:t>
            </a:r>
            <a:r>
              <a:rPr lang="en-US" altLang="zh-TW" sz="2800" dirty="0" smtClean="0">
                <a:latin typeface="Georgia" pitchFamily="18" charset="0"/>
              </a:rPr>
              <a:t>the communication cost</a:t>
            </a:r>
          </a:p>
          <a:p>
            <a:r>
              <a:rPr lang="en-US" altLang="zh-TW" sz="2800" dirty="0" smtClean="0">
                <a:latin typeface="Georgia" pitchFamily="18" charset="0"/>
              </a:rPr>
              <a:t>On-device communication is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way higher than </a:t>
            </a:r>
            <a:r>
              <a:rPr lang="en-US" altLang="zh-TW" sz="2800" dirty="0" smtClean="0">
                <a:latin typeface="Georgia" pitchFamily="18" charset="0"/>
              </a:rPr>
              <a:t>gradient computation</a:t>
            </a: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 indent="0">
              <a:buNone/>
            </a:pPr>
            <a:r>
              <a:rPr lang="en-US" altLang="zh-CN" dirty="0" smtClean="0">
                <a:latin typeface="Georgia" panose="02040502050405020303" pitchFamily="18" charset="0"/>
              </a:rPr>
              <a:t>Motivation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8240" y="4053621"/>
            <a:ext cx="52482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Improve training efficiency</a:t>
            </a:r>
          </a:p>
          <a:p>
            <a:r>
              <a:rPr lang="en-US" altLang="zh-TW" sz="2800" dirty="0" smtClean="0">
                <a:latin typeface="Georgia" pitchFamily="18" charset="0"/>
              </a:rPr>
              <a:t>Reduce the iterations for convergence</a:t>
            </a:r>
          </a:p>
          <a:p>
            <a:r>
              <a:rPr lang="en-US" altLang="zh-TW" sz="2800" dirty="0" smtClean="0">
                <a:latin typeface="Georgia" pitchFamily="18" charset="0"/>
              </a:rPr>
              <a:t>Key concept: </a:t>
            </a:r>
            <a:r>
              <a:rPr lang="en-US" altLang="zh-TW" sz="2800" dirty="0" smtClean="0">
                <a:solidFill>
                  <a:srgbClr val="FF0000"/>
                </a:solidFill>
                <a:latin typeface="Georgia" pitchFamily="18" charset="0"/>
              </a:rPr>
              <a:t>importance sampling</a:t>
            </a: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534" y="1417639"/>
            <a:ext cx="8700685" cy="4721904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Georgia" pitchFamily="18" charset="0"/>
              </a:rPr>
              <a:t>Data importance distribution differs as the iteration goes up</a:t>
            </a:r>
          </a:p>
          <a:p>
            <a:endParaRPr lang="en-US" altLang="zh-TW" sz="2800" dirty="0" smtClean="0">
              <a:latin typeface="Georgia" pitchFamily="18" charset="0"/>
            </a:endParaRPr>
          </a:p>
          <a:p>
            <a:pPr>
              <a:buNone/>
            </a:pPr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endParaRPr lang="en-US" altLang="zh-TW" sz="2800" dirty="0" smtClean="0">
              <a:latin typeface="Georgia" pitchFamily="18" charset="0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marL="152318"/>
            <a:r>
              <a:rPr lang="en-US" altLang="zh-CN" dirty="0" smtClean="0">
                <a:latin typeface="Georgia" panose="02040502050405020303" pitchFamily="18" charset="0"/>
              </a:rPr>
              <a:t>Mercury</a:t>
            </a:r>
            <a:endParaRPr lang="en-US" altLang="zh-CN" sz="4400" dirty="0">
              <a:latin typeface="Georgia" panose="02040502050405020303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063" y="2399934"/>
            <a:ext cx="96678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00443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09DB6A22F9A4BA7790AE0AE37EA11" ma:contentTypeVersion="11" ma:contentTypeDescription="Create a new document." ma:contentTypeScope="" ma:versionID="fee508f95843da32261c13e88ce0bac4">
  <xsd:schema xmlns:xsd="http://www.w3.org/2001/XMLSchema" xmlns:xs="http://www.w3.org/2001/XMLSchema" xmlns:p="http://schemas.microsoft.com/office/2006/metadata/properties" xmlns:ns3="6e5d5c01-0317-4b77-ad32-a88bf92bbe03" xmlns:ns4="26cc2367-1788-4fe8-9680-db228bd1ceae" targetNamespace="http://schemas.microsoft.com/office/2006/metadata/properties" ma:root="true" ma:fieldsID="5aaf48045b4ffa2a3e3feb6bc4152235" ns3:_="" ns4:_="">
    <xsd:import namespace="6e5d5c01-0317-4b77-ad32-a88bf92bbe03"/>
    <xsd:import namespace="26cc2367-1788-4fe8-9680-db228bd1ce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5d5c01-0317-4b77-ad32-a88bf92bb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c2367-1788-4fe8-9680-db228bd1cea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93CDFA-A86D-4106-8F12-764F8D35E7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5d5c01-0317-4b77-ad32-a88bf92bbe03"/>
    <ds:schemaRef ds:uri="26cc2367-1788-4fe8-9680-db228bd1ce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ABB88F-4C32-4380-B477-FFD4309685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8CF1E4-0A24-4688-8EB2-F2955DD01F3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6e5d5c01-0317-4b77-ad32-a88bf92bbe03"/>
    <ds:schemaRef ds:uri="http://purl.org/dc/elements/1.1/"/>
    <ds:schemaRef ds:uri="26cc2367-1788-4fe8-9680-db228bd1ceae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10106</TotalTime>
  <Words>559</Words>
  <Application>Microsoft Office PowerPoint</Application>
  <PresentationFormat>自訂</PresentationFormat>
  <Paragraphs>290</Paragraphs>
  <Slides>35</Slides>
  <Notes>35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Office Theme</vt:lpstr>
      <vt:lpstr>Mercury: Efficient On-Device Distributed DNN Training via Stochastic Importance Sampling</vt:lpstr>
      <vt:lpstr>Outline</vt:lpstr>
      <vt:lpstr>Motivation</vt:lpstr>
      <vt:lpstr>Motivation</vt:lpstr>
      <vt:lpstr>Motivation</vt:lpstr>
      <vt:lpstr>Motivation</vt:lpstr>
      <vt:lpstr>Motivation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Mercury</vt:lpstr>
      <vt:lpstr>Implementation Setup</vt:lpstr>
      <vt:lpstr>Implementation Setup</vt:lpstr>
      <vt:lpstr>Implementation Setup</vt:lpstr>
      <vt:lpstr>Results</vt:lpstr>
      <vt:lpstr>Results</vt:lpstr>
      <vt:lpstr>Results</vt:lpstr>
      <vt:lpstr>Results</vt:lpstr>
      <vt:lpstr>Conclusion </vt:lpstr>
      <vt:lpstr>投影片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Counting a Stationary Crowd Using Off-the-Shelf WiFi</dc:title>
  <dc:creator>321 123</dc:creator>
  <cp:lastModifiedBy>蘇淮安</cp:lastModifiedBy>
  <cp:revision>60</cp:revision>
  <dcterms:created xsi:type="dcterms:W3CDTF">2021-08-25T15:16:47Z</dcterms:created>
  <dcterms:modified xsi:type="dcterms:W3CDTF">2022-01-20T01:41:07Z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0x010100E0209DB6A22F9A4BA7790AE0AE37EA11</vt:lpwstr>
  </property>
</Properties>
</file>